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5" r:id="rId8"/>
    <p:sldId id="272" r:id="rId9"/>
    <p:sldId id="273" r:id="rId10"/>
    <p:sldId id="274" r:id="rId11"/>
    <p:sldId id="267" r:id="rId12"/>
    <p:sldId id="269" r:id="rId13"/>
    <p:sldId id="268" r:id="rId14"/>
    <p:sldId id="270" r:id="rId15"/>
    <p:sldId id="271" r:id="rId16"/>
    <p:sldId id="275" r:id="rId17"/>
    <p:sldId id="27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4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66544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279cff1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g62279cff1f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62279cff1f_2_6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62279cff1f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38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279cff1f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2" name="Google Shape;272;g62279cff1f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2279cff1f_2_21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2279cff1f_2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02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2279cff6e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2279cff6e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13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2279cff1f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" name="Google Shape;284;g62279cff1f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62279cff1f_2_29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62279cff1f_2_2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521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2279cff1f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" name="Google Shape;307;g62279cff1f_2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62279cff1f_2_31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62279cff1f_2_3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0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279cff1f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62279cff1f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2279cff1f_2_31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62279cff1f_2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11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279cff1f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62279cff1f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2279cff1f_2_31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62279cff1f_2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859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279cff1f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62279cff1f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2279cff1f_2_31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62279cff1f_2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61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279cff1f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g62279cff1f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2279cff1f_2_7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62279cff1f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73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279cff1f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05131" y="687457"/>
            <a:ext cx="34477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" name="Google Shape;142;g62279cff1f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62279cff1f_2_9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62279cff1f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11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2279cff1f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g62279cff1f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62279cff1f_2_10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62279cff1f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67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279cff6e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279cff6e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5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279cff1f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g62279cff1f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2279cff1f_2_14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62279cff1f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06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279cff1f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g62279cff1f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2279cff1f_2_14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62279cff1f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7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279cff1f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g62279cff1f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2279cff1f_2_14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62279cff1f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289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279cff1f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g62279cff1f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2279cff1f_2_14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62279cff1f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21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49263" y="853678"/>
            <a:ext cx="8229600" cy="3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49263" y="853678"/>
            <a:ext cx="4038600" cy="3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640263" y="853678"/>
            <a:ext cx="4038600" cy="3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 rot="5400000">
            <a:off x="2622163" y="-1319222"/>
            <a:ext cx="3883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 rot="5400000">
            <a:off x="5320063" y="1378791"/>
            <a:ext cx="466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 rot="5400000">
            <a:off x="1129063" y="-602409"/>
            <a:ext cx="466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49263" y="853678"/>
            <a:ext cx="8229600" cy="3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114300" y="4857750"/>
            <a:ext cx="28956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5A86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0" y="76081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5B87B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55;p13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1763" y="278606"/>
            <a:ext cx="1028700" cy="221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0" y="482816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5B87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5A87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eich97@vt.edu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mailto:zli04@vt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>
            <a:off x="319949" y="818316"/>
            <a:ext cx="8457339" cy="382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b="1" dirty="0"/>
          </a:p>
          <a:p>
            <a:pPr marL="0" lvl="0" indent="0" algn="ct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r>
              <a:rPr lang="en" sz="3052" b="1" dirty="0"/>
              <a:t>Distributed Deep Learning with DDL for Indoor Positioning on Huckleberry and Nano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b="1" dirty="0"/>
          </a:p>
          <a:p>
            <a:pPr marL="0" lvl="0" indent="0" algn="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endParaRPr dirty="0"/>
          </a:p>
          <a:p>
            <a:pPr marL="0" lvl="0" indent="0" algn="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endParaRPr sz="3052" dirty="0"/>
          </a:p>
          <a:p>
            <a:pPr marL="0" lvl="0" indent="0" algn="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r>
              <a:rPr lang="en" sz="2400" u="sng" dirty="0">
                <a:solidFill>
                  <a:srgbClr val="C00000"/>
                </a:solidFill>
                <a:hlinkClick r:id="rId3"/>
              </a:rPr>
              <a:t>weich97@vt.edu</a:t>
            </a:r>
            <a:endParaRPr sz="2400" dirty="0">
              <a:solidFill>
                <a:srgbClr val="C00000"/>
              </a:solidFill>
            </a:endParaRPr>
          </a:p>
          <a:p>
            <a:pPr marL="0" lvl="0" indent="0" algn="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r>
              <a:rPr lang="en" sz="2400" u="sng" dirty="0" smtClean="0">
                <a:solidFill>
                  <a:srgbClr val="C00000"/>
                </a:solidFill>
                <a:hlinkClick r:id="rId4"/>
              </a:rPr>
              <a:t>jianyuan@vt.edu</a:t>
            </a:r>
            <a:endParaRPr sz="2400" u="sng" dirty="0">
              <a:solidFill>
                <a:srgbClr val="C0000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endParaRPr sz="3052" u="sng" dirty="0">
              <a:solidFill>
                <a:schemeClr val="hlink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endParaRPr sz="3052" dirty="0"/>
          </a:p>
          <a:p>
            <a:pPr marL="0" lvl="0" indent="0" algn="ctr" rtl="0">
              <a:lnSpc>
                <a:spcPct val="80000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052"/>
              <a:buFont typeface="Arial"/>
              <a:buNone/>
            </a:pPr>
            <a:endParaRPr sz="3052" dirty="0"/>
          </a:p>
        </p:txBody>
      </p:sp>
      <p:sp>
        <p:nvSpPr>
          <p:cNvPr id="123" name="Google Shape;123;p25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24" name="Google Shape;124;p25"/>
          <p:cNvSpPr txBox="1"/>
          <p:nvPr/>
        </p:nvSpPr>
        <p:spPr>
          <a:xfrm>
            <a:off x="4735850" y="2421275"/>
            <a:ext cx="42891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Team 7</a:t>
            </a:r>
            <a:r>
              <a:rPr lang="en" sz="2400" dirty="0"/>
              <a:t>:        </a:t>
            </a:r>
            <a:r>
              <a:rPr lang="en" sz="2400" dirty="0">
                <a:solidFill>
                  <a:srgbClr val="C00000"/>
                </a:solidFill>
              </a:rPr>
              <a:t>Weicheng Xue,</a:t>
            </a:r>
            <a:endParaRPr sz="24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00000"/>
                </a:solidFill>
              </a:rPr>
              <a:t>                      Jianyuan Yu</a:t>
            </a:r>
            <a:endParaRPr sz="2400" dirty="0">
              <a:solidFill>
                <a:srgbClr val="C00000"/>
              </a:solidFill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250" y="2219600"/>
            <a:ext cx="2647580" cy="24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5900" y="2966700"/>
            <a:ext cx="1679850" cy="16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5875" y="5715"/>
            <a:ext cx="1318125" cy="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Huckleberry</a:t>
            </a:r>
            <a:endParaRPr/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1"/>
          </p:nvPr>
        </p:nvSpPr>
        <p:spPr>
          <a:xfrm>
            <a:off x="-1742" y="792263"/>
            <a:ext cx="9145742" cy="3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1" dirty="0"/>
              <a:t>Different Data sizes</a:t>
            </a:r>
            <a:endParaRPr sz="1800" b="1" dirty="0"/>
          </a:p>
        </p:txBody>
      </p: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827847" y="3262978"/>
            <a:ext cx="6435900" cy="14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Data size: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US" sz="1800" dirty="0">
                <a:solidFill>
                  <a:schemeClr val="dk1"/>
                </a:solidFill>
              </a:rPr>
              <a:t>,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 k; Right, 10 k</a:t>
            </a:r>
            <a:endParaRPr dirty="0"/>
          </a:p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node: &lt;= 4GPUs; Across node: 8 GPUs</a:t>
            </a:r>
            <a:endParaRPr dirty="0"/>
          </a:p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scaling efficiency: ~ 40% at 8 GPUs;</a:t>
            </a:r>
          </a:p>
          <a:p>
            <a: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" sz="1800" dirty="0"/>
              <a:t> </a:t>
            </a:r>
            <a:r>
              <a:rPr lang="en" sz="1800" dirty="0" smtClean="0"/>
              <a:t>          Weak scaling efficiency: ~80% at 8 GPUs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47" y="1328110"/>
            <a:ext cx="3291840" cy="19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271" y="1398146"/>
            <a:ext cx="3291840" cy="18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55741" y="946428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The Lower the better</a:t>
            </a:r>
            <a:endParaRPr lang="en-US" sz="1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Training History</a:t>
            </a:r>
            <a:endParaRPr/>
          </a:p>
        </p:txBody>
      </p:sp>
      <p:pic>
        <p:nvPicPr>
          <p:cNvPr id="297" name="Google Shape;297;p38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430" y="2936137"/>
            <a:ext cx="2250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88" y="1229556"/>
            <a:ext cx="2250426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362" y="1229557"/>
            <a:ext cx="2250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62" y="2936137"/>
            <a:ext cx="2250000" cy="1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918447" y="1289382"/>
            <a:ext cx="7545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 GPU</a:t>
            </a:r>
            <a:endParaRPr b="1" dirty="0"/>
          </a:p>
        </p:txBody>
      </p:sp>
      <p:sp>
        <p:nvSpPr>
          <p:cNvPr id="302" name="Google Shape;302;p38"/>
          <p:cNvSpPr txBox="1"/>
          <p:nvPr/>
        </p:nvSpPr>
        <p:spPr>
          <a:xfrm>
            <a:off x="3184862" y="1289382"/>
            <a:ext cx="89804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 </a:t>
            </a:r>
            <a:r>
              <a:rPr lang="en" b="1" dirty="0" smtClean="0"/>
              <a:t>GPUs</a:t>
            </a:r>
            <a:endParaRPr b="1" dirty="0"/>
          </a:p>
        </p:txBody>
      </p:sp>
      <p:sp>
        <p:nvSpPr>
          <p:cNvPr id="303" name="Google Shape;303;p38"/>
          <p:cNvSpPr txBox="1"/>
          <p:nvPr/>
        </p:nvSpPr>
        <p:spPr>
          <a:xfrm>
            <a:off x="917187" y="3013119"/>
            <a:ext cx="900979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4 </a:t>
            </a:r>
            <a:r>
              <a:rPr lang="en" b="1" dirty="0" smtClean="0"/>
              <a:t>GPUs</a:t>
            </a:r>
            <a:endParaRPr b="1" dirty="0"/>
          </a:p>
        </p:txBody>
      </p:sp>
      <p:sp>
        <p:nvSpPr>
          <p:cNvPr id="304" name="Google Shape;304;p38"/>
          <p:cNvSpPr txBox="1"/>
          <p:nvPr/>
        </p:nvSpPr>
        <p:spPr>
          <a:xfrm>
            <a:off x="3201276" y="3008173"/>
            <a:ext cx="881625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8 </a:t>
            </a:r>
            <a:r>
              <a:rPr lang="en" b="1" dirty="0" smtClean="0"/>
              <a:t>GPUs</a:t>
            </a:r>
            <a:endParaRPr b="1" dirty="0"/>
          </a:p>
        </p:txBody>
      </p:sp>
      <p:sp>
        <p:nvSpPr>
          <p:cNvPr id="12" name="Google Shape;289;p37"/>
          <p:cNvSpPr txBox="1">
            <a:spLocks/>
          </p:cNvSpPr>
          <p:nvPr/>
        </p:nvSpPr>
        <p:spPr>
          <a:xfrm>
            <a:off x="-1742" y="792263"/>
            <a:ext cx="9145742" cy="3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lvl="1" indent="-685800"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altLang="zh-CN" sz="2000" b="1" dirty="0" smtClean="0"/>
              <a:t>Multi-GPU on the 10 k dataset </a:t>
            </a:r>
            <a:endParaRPr lang="en-US" sz="1800" b="1" dirty="0"/>
          </a:p>
        </p:txBody>
      </p:sp>
      <p:sp>
        <p:nvSpPr>
          <p:cNvPr id="13" name="Google Shape;279;p36"/>
          <p:cNvSpPr txBox="1"/>
          <p:nvPr/>
        </p:nvSpPr>
        <p:spPr>
          <a:xfrm>
            <a:off x="4975660" y="1586288"/>
            <a:ext cx="3583549" cy="300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Multi-GPU achieves same level accuracy, although with some oscillations</a:t>
            </a:r>
          </a:p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Multi-GPU even converges a little faster</a:t>
            </a:r>
          </a:p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Multi-GPU is faster (gain</a:t>
            </a:r>
          </a:p>
          <a:p>
            <a: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          speedup)</a:t>
            </a:r>
            <a:endParaRPr lang="en-US" sz="180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to the Nano</a:t>
            </a:r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body" idx="1"/>
          </p:nvPr>
        </p:nvSpPr>
        <p:spPr>
          <a:xfrm>
            <a:off x="-1742" y="792263"/>
            <a:ext cx="9145742" cy="3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1" dirty="0" smtClean="0"/>
              <a:t>Error Norm </a:t>
            </a:r>
            <a:r>
              <a:rPr lang="en" sz="2000" b="1" dirty="0"/>
              <a:t>on Test Dataset</a:t>
            </a:r>
            <a:endParaRPr sz="1800" b="1" dirty="0"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31863"/>
              </p:ext>
            </p:extLst>
          </p:nvPr>
        </p:nvGraphicFramePr>
        <p:xfrm>
          <a:off x="335038" y="1347825"/>
          <a:ext cx="8442250" cy="1407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817"/>
                <a:gridCol w="1605517"/>
                <a:gridCol w="1637413"/>
                <a:gridCol w="1531089"/>
                <a:gridCol w="16374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# of GPUs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Direct</a:t>
                      </a:r>
                      <a:r>
                        <a:rPr lang="en-US" b="1" baseline="0" dirty="0" smtClean="0"/>
                        <a:t> Evaluation </a:t>
                      </a:r>
                    </a:p>
                    <a:p>
                      <a:pPr algn="l"/>
                      <a:r>
                        <a:rPr lang="en-US" b="1" baseline="0" dirty="0" smtClean="0"/>
                        <a:t>on Power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1.0136433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1.1880179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926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1.16150990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851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1.2219653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Applying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err="1" smtClean="0"/>
                        <a:t>TensorRT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algn="l"/>
                      <a:r>
                        <a:rPr lang="en-US" b="1" dirty="0" smtClean="0"/>
                        <a:t>on </a:t>
                      </a:r>
                      <a:r>
                        <a:rPr lang="en-US" b="1" dirty="0" err="1" smtClean="0"/>
                        <a:t>Nano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1.0136433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762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1.1880179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1.16150990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049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1.2219653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452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Google Shape;279;p36"/>
          <p:cNvSpPr txBox="1"/>
          <p:nvPr/>
        </p:nvSpPr>
        <p:spPr>
          <a:xfrm>
            <a:off x="668358" y="2987105"/>
            <a:ext cx="8108930" cy="14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Errors evaluated directly on Power and computed applying </a:t>
            </a:r>
            <a:r>
              <a:rPr lang="en-US" sz="1800" dirty="0" err="1" smtClean="0">
                <a:solidFill>
                  <a:schemeClr val="dk1"/>
                </a:solidFill>
              </a:rPr>
              <a:t>TensorRT</a:t>
            </a:r>
            <a:r>
              <a:rPr lang="en-US" sz="1800" dirty="0" smtClean="0">
                <a:solidFill>
                  <a:schemeClr val="dk1"/>
                </a:solidFill>
              </a:rPr>
              <a:t> on </a:t>
            </a:r>
            <a:r>
              <a:rPr lang="en-US" sz="1800" dirty="0" err="1" smtClean="0">
                <a:solidFill>
                  <a:schemeClr val="dk1"/>
                </a:solidFill>
              </a:rPr>
              <a:t>Nano</a:t>
            </a:r>
            <a:r>
              <a:rPr lang="en-US" sz="1800" dirty="0" smtClean="0">
                <a:solidFill>
                  <a:schemeClr val="dk1"/>
                </a:solidFill>
              </a:rPr>
              <a:t> are pretty close (Single Precision)</a:t>
            </a:r>
            <a:endParaRPr dirty="0"/>
          </a:p>
          <a:p>
            <a:pPr marL="685800" marR="0" lvl="1" indent="-685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TensorRT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requires </a:t>
            </a:r>
            <a:r>
              <a:rPr lang="en-US" sz="1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cudnn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(not available) to work on Huckleberry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thoughts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-1743" y="792263"/>
            <a:ext cx="9145743" cy="327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Char char="•"/>
            </a:pPr>
            <a:r>
              <a:rPr lang="en" sz="2015" b="1" dirty="0"/>
              <a:t>“Truely” Heterogeneous Training</a:t>
            </a:r>
            <a:endParaRPr sz="2015" b="1" dirty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</a:pPr>
            <a:r>
              <a:rPr lang="en" sz="1625" dirty="0"/>
              <a:t>             </a:t>
            </a:r>
            <a:r>
              <a:rPr lang="en" sz="2015" dirty="0"/>
              <a:t>- </a:t>
            </a:r>
            <a:r>
              <a:rPr lang="en" sz="2015" dirty="0" smtClean="0">
                <a:solidFill>
                  <a:srgbClr val="000000"/>
                </a:solidFill>
              </a:rPr>
              <a:t>Training on CPUs and GPUs</a:t>
            </a:r>
            <a:endParaRPr sz="2015" dirty="0">
              <a:solidFill>
                <a:srgbClr val="000000"/>
              </a:solidFill>
            </a:endParaRPr>
          </a:p>
          <a:p>
            <a:pPr marL="0" lvl="1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rgbClr val="000000"/>
              </a:buClr>
              <a:buSzPts val="1787"/>
              <a:buFont typeface="Arial"/>
              <a:buNone/>
            </a:pPr>
            <a:r>
              <a:rPr lang="en" sz="1787" dirty="0">
                <a:solidFill>
                  <a:srgbClr val="000000"/>
                </a:solidFill>
              </a:rPr>
              <a:t>               - </a:t>
            </a:r>
            <a:r>
              <a:rPr lang="en-US" sz="1787" dirty="0" smtClean="0">
                <a:solidFill>
                  <a:srgbClr val="000000"/>
                </a:solidFill>
              </a:rPr>
              <a:t>Make full use of compute capabilities, otherwise may waste resources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ts val="1787"/>
              <a:buFont typeface="Arial"/>
              <a:buNone/>
            </a:pPr>
            <a:r>
              <a:rPr lang="en" sz="1787" dirty="0"/>
              <a:t>               - </a:t>
            </a:r>
            <a:r>
              <a:rPr lang="en" sz="1787" dirty="0" smtClean="0"/>
              <a:t>High requirement for communication and latency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endParaRPr sz="2015" dirty="0"/>
          </a:p>
          <a:p>
            <a:pPr marL="685800" lvl="1" indent="-68580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rgbClr val="000000"/>
              </a:buClr>
              <a:buSzPts val="2015"/>
              <a:buFont typeface="Arial"/>
              <a:buChar char="•"/>
            </a:pPr>
            <a:r>
              <a:rPr lang="en-US" sz="2015" b="1" dirty="0" smtClean="0">
                <a:solidFill>
                  <a:srgbClr val="000000"/>
                </a:solidFill>
              </a:rPr>
              <a:t>Portability</a:t>
            </a:r>
            <a:endParaRPr sz="2015" b="1" dirty="0" smtClean="0">
              <a:solidFill>
                <a:srgbClr val="000000"/>
              </a:solidFill>
            </a:endParaRPr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Arial"/>
              <a:buNone/>
            </a:pPr>
            <a:r>
              <a:rPr lang="en" sz="2015" dirty="0" smtClean="0">
                <a:solidFill>
                  <a:srgbClr val="000000"/>
                </a:solidFill>
              </a:rPr>
              <a:t>           - Port the code to other end devices</a:t>
            </a:r>
            <a:endParaRPr sz="2015"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Google Shape;314;p39"/>
          <p:cNvSpPr txBox="1"/>
          <p:nvPr/>
        </p:nvSpPr>
        <p:spPr>
          <a:xfrm>
            <a:off x="1952109" y="3721043"/>
            <a:ext cx="523803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en-US" altLang="zh-CN" sz="3200" b="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you, any questions? </a:t>
            </a:r>
            <a:endParaRPr sz="3200" b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-1743" y="792263"/>
            <a:ext cx="9145743" cy="29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Char char="•"/>
            </a:pPr>
            <a:r>
              <a:rPr lang="en" sz="2015" b="1" dirty="0"/>
              <a:t>Distributed </a:t>
            </a:r>
            <a:r>
              <a:rPr lang="en" sz="2015" b="1" dirty="0" smtClean="0"/>
              <a:t>Training on Huckleberry (8 GPUs)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endParaRPr sz="2015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74" y="1180328"/>
            <a:ext cx="3352507" cy="36278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-1743" y="792263"/>
            <a:ext cx="9145743" cy="29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Char char="•"/>
            </a:pPr>
            <a:r>
              <a:rPr lang="en-US" sz="2015" b="1" dirty="0" smtClean="0"/>
              <a:t>Converting </a:t>
            </a:r>
            <a:r>
              <a:rPr lang="en-US" sz="2015" b="1" dirty="0" err="1" smtClean="0"/>
              <a:t>pb</a:t>
            </a:r>
            <a:r>
              <a:rPr lang="en-US" sz="2015" b="1" dirty="0" smtClean="0"/>
              <a:t> file to </a:t>
            </a:r>
            <a:r>
              <a:rPr lang="en-US" sz="2015" b="1" dirty="0" err="1" smtClean="0"/>
              <a:t>uff</a:t>
            </a:r>
            <a:r>
              <a:rPr lang="en-US" sz="2015" b="1" dirty="0" smtClean="0"/>
              <a:t> file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endParaRPr sz="2015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42" y="1090534"/>
            <a:ext cx="3292972" cy="36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-1743" y="792263"/>
            <a:ext cx="9145743" cy="29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Char char="•"/>
            </a:pPr>
            <a:r>
              <a:rPr lang="en-US" sz="2015" b="1" dirty="0" smtClean="0"/>
              <a:t>Inference on </a:t>
            </a:r>
            <a:r>
              <a:rPr lang="en-US" sz="2015" b="1" dirty="0" err="1" smtClean="0"/>
              <a:t>Nano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endParaRPr sz="2015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42" y="1090534"/>
            <a:ext cx="3292972" cy="36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1742" y="792263"/>
            <a:ext cx="9145742" cy="3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Indoor positioning</a:t>
            </a:r>
            <a:r>
              <a:rPr lang="en" sz="1800"/>
              <a:t> is a key to a wide range of app., e.g. navigation, smart factories &amp; cities, surveillance, security, IoT, &amp; sensor networks.</a:t>
            </a:r>
            <a:endParaRPr sz="1800"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375" y="1614650"/>
            <a:ext cx="3626251" cy="23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-892" y="4117313"/>
            <a:ext cx="91458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/>
              <a:t>Goal</a:t>
            </a:r>
            <a:r>
              <a:rPr lang="en" sz="1800" dirty="0"/>
              <a:t>: design and train an algorithm to </a:t>
            </a:r>
            <a:r>
              <a:rPr lang="en" sz="1800" dirty="0" smtClean="0"/>
              <a:t>determine </a:t>
            </a:r>
            <a:r>
              <a:rPr lang="en" sz="1800" dirty="0"/>
              <a:t>the position of a random walk robot, based on received signals on antenna arrays.</a:t>
            </a:r>
            <a:endParaRPr sz="1800" dirty="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75" y="1614650"/>
            <a:ext cx="3567052" cy="22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" y="808150"/>
            <a:ext cx="4337250" cy="3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4045500" y="868150"/>
            <a:ext cx="4979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Data pre-process</a:t>
            </a:r>
            <a:r>
              <a:rPr lang="en"/>
              <a:t>, covariance matrix Z = X * X’,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 of size </a:t>
            </a:r>
            <a:r>
              <a:rPr lang="en" sz="700"/>
              <a:t>16*924</a:t>
            </a:r>
            <a:r>
              <a:rPr lang="en"/>
              <a:t>, Z of size </a:t>
            </a:r>
            <a:r>
              <a:rPr lang="en" sz="700"/>
              <a:t>16*16</a:t>
            </a:r>
            <a:r>
              <a:rPr lang="en"/>
              <a:t>, highly compressed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Suppression noise and different modulation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Covariance matrix aggregated as input, to explore trajectory information,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 neural network implement, with hidden layer [512,256, 128], w/ techniques applied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stop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normalization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Evaluation (</a:t>
            </a:r>
            <a:r>
              <a:rPr lang="en" dirty="0" smtClean="0"/>
              <a:t>1/2)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449275" y="4040549"/>
            <a:ext cx="8229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1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573717" y="4889978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5" y="784350"/>
            <a:ext cx="3806950" cy="285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266" y="951522"/>
            <a:ext cx="1643925" cy="123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163" y="2184450"/>
            <a:ext cx="1592150" cy="119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6">
            <a:alphaModFix/>
          </a:blip>
          <a:srcRect r="-1481"/>
          <a:stretch/>
        </p:blipFill>
        <p:spPr>
          <a:xfrm>
            <a:off x="5683975" y="951525"/>
            <a:ext cx="3385050" cy="250177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418825" y="4127200"/>
            <a:ext cx="8017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Fairly good estimation, error distance </a:t>
            </a:r>
            <a:r>
              <a:rPr lang="en" u="sng"/>
              <a:t>0.62m</a:t>
            </a:r>
            <a:r>
              <a:rPr lang="en"/>
              <a:t>,  in a 5m * 8m room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900" cy="62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</a:rPr>
              <a:t>Performance Evaluation </a:t>
            </a:r>
            <a:r>
              <a:rPr lang="en" dirty="0" smtClean="0">
                <a:solidFill>
                  <a:schemeClr val="hlink"/>
                </a:solidFill>
              </a:rPr>
              <a:t>(1/2)</a:t>
            </a:r>
            <a:endParaRPr dirty="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991"/>
            <a:ext cx="3057848" cy="229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648" y="854991"/>
            <a:ext cx="3057848" cy="229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Acceleration &amp; Parallelisms</a:t>
            </a:r>
            <a:endParaRPr dirty="0"/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4" name="Google Shape;204;p34"/>
          <p:cNvGrpSpPr/>
          <p:nvPr/>
        </p:nvGrpSpPr>
        <p:grpSpPr>
          <a:xfrm>
            <a:off x="340494" y="837641"/>
            <a:ext cx="8436794" cy="3922263"/>
            <a:chOff x="340494" y="1116854"/>
            <a:chExt cx="8436794" cy="5229684"/>
          </a:xfrm>
        </p:grpSpPr>
        <p:sp>
          <p:nvSpPr>
            <p:cNvPr id="205" name="Google Shape;205;p34"/>
            <p:cNvSpPr/>
            <p:nvPr/>
          </p:nvSpPr>
          <p:spPr>
            <a:xfrm>
              <a:off x="955600" y="1116854"/>
              <a:ext cx="2160000" cy="720000"/>
            </a:xfrm>
            <a:prstGeom prst="rect">
              <a:avLst/>
            </a:prstGeom>
            <a:solidFill>
              <a:srgbClr val="FF0000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Parallelism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4328424" y="1120558"/>
              <a:ext cx="2160000" cy="7200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Parallelism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87351" y="3120852"/>
              <a:ext cx="1833136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In-graph Replication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2383918" y="3136558"/>
              <a:ext cx="2160000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Distributed Training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4703464" y="3120852"/>
              <a:ext cx="1943465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Asynchronous </a:t>
              </a: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6806475" y="3136558"/>
              <a:ext cx="1924220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</a:rPr>
                <a:t>S</a:t>
              </a:r>
              <a:r>
                <a:rPr lang="en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ynchronous </a:t>
              </a: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34"/>
            <p:cNvCxnSpPr>
              <a:stCxn id="206" idx="2"/>
              <a:endCxn id="206" idx="2"/>
            </p:cNvCxnSpPr>
            <p:nvPr/>
          </p:nvCxnSpPr>
          <p:spPr>
            <a:xfrm>
              <a:off x="5408424" y="1840558"/>
              <a:ext cx="0" cy="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34"/>
            <p:cNvCxnSpPr>
              <a:stCxn id="206" idx="2"/>
            </p:cNvCxnSpPr>
            <p:nvPr/>
          </p:nvCxnSpPr>
          <p:spPr>
            <a:xfrm>
              <a:off x="5408424" y="1840558"/>
              <a:ext cx="0" cy="64800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34"/>
            <p:cNvCxnSpPr/>
            <p:nvPr/>
          </p:nvCxnSpPr>
          <p:spPr>
            <a:xfrm>
              <a:off x="1303919" y="2488558"/>
              <a:ext cx="4104505" cy="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34"/>
            <p:cNvCxnSpPr/>
            <p:nvPr/>
          </p:nvCxnSpPr>
          <p:spPr>
            <a:xfrm>
              <a:off x="3463918" y="2488558"/>
              <a:ext cx="0" cy="64800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34"/>
            <p:cNvCxnSpPr>
              <a:stCxn id="207" idx="0"/>
            </p:cNvCxnSpPr>
            <p:nvPr/>
          </p:nvCxnSpPr>
          <p:spPr>
            <a:xfrm rot="10800000">
              <a:off x="1303919" y="2488452"/>
              <a:ext cx="0" cy="63240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34"/>
            <p:cNvCxnSpPr/>
            <p:nvPr/>
          </p:nvCxnSpPr>
          <p:spPr>
            <a:xfrm rot="10800000">
              <a:off x="5632535" y="2488558"/>
              <a:ext cx="0" cy="632294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34"/>
            <p:cNvCxnSpPr/>
            <p:nvPr/>
          </p:nvCxnSpPr>
          <p:spPr>
            <a:xfrm>
              <a:off x="5408424" y="2488558"/>
              <a:ext cx="2369084" cy="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34"/>
            <p:cNvCxnSpPr/>
            <p:nvPr/>
          </p:nvCxnSpPr>
          <p:spPr>
            <a:xfrm rot="10800000">
              <a:off x="7777508" y="2504264"/>
              <a:ext cx="0" cy="632294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1" name="Google Shape;221;p34"/>
            <p:cNvSpPr txBox="1"/>
            <p:nvPr/>
          </p:nvSpPr>
          <p:spPr>
            <a:xfrm>
              <a:off x="340494" y="4774429"/>
              <a:ext cx="4089380" cy="92333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DDL vs </a:t>
              </a:r>
              <a:r>
                <a:rPr lang="en-US" sz="1800" b="1" i="0" u="none" strike="noStrike" cap="none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Tensorflow</a:t>
              </a: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Distributed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Deploy to the edge</a:t>
              </a:r>
              <a:endParaRPr dirty="0"/>
            </a:p>
          </p:txBody>
        </p:sp>
        <p:grpSp>
          <p:nvGrpSpPr>
            <p:cNvPr id="222" name="Google Shape;222;p34"/>
            <p:cNvGrpSpPr/>
            <p:nvPr/>
          </p:nvGrpSpPr>
          <p:grpSpPr>
            <a:xfrm>
              <a:off x="4829157" y="3918795"/>
              <a:ext cx="3948131" cy="2427743"/>
              <a:chOff x="4729876" y="4233589"/>
              <a:chExt cx="3948131" cy="2427743"/>
            </a:xfrm>
          </p:grpSpPr>
          <p:sp>
            <p:nvSpPr>
              <p:cNvPr id="223" name="Google Shape;223;p34"/>
              <p:cNvSpPr/>
              <p:nvPr/>
            </p:nvSpPr>
            <p:spPr>
              <a:xfrm>
                <a:off x="4800448" y="4233589"/>
                <a:ext cx="1050877" cy="644201"/>
              </a:xfrm>
              <a:prstGeom prst="roundRect">
                <a:avLst>
                  <a:gd name="adj" fmla="val 16667"/>
                </a:avLst>
              </a:prstGeom>
              <a:solidFill>
                <a:srgbClr val="3C8C92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4800448" y="5155239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71BEC4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4800447" y="5742960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9DD2D6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6178504" y="4715756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D0D0EF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7556560" y="4715756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D0D0EF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6178504" y="5867655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7373D1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7556560" y="5867654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7373D1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6178503" y="5465511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A2A2E0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7547582" y="5465511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A2A2E0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4"/>
              <p:cNvSpPr txBox="1"/>
              <p:nvPr/>
            </p:nvSpPr>
            <p:spPr>
              <a:xfrm>
                <a:off x="6107932" y="48449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gradients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 txBox="1"/>
              <p:nvPr/>
            </p:nvSpPr>
            <p:spPr>
              <a:xfrm>
                <a:off x="7485989" y="48449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gradients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4"/>
              <p:cNvSpPr txBox="1"/>
              <p:nvPr/>
            </p:nvSpPr>
            <p:spPr>
              <a:xfrm>
                <a:off x="6116241" y="5429819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4"/>
              <p:cNvSpPr txBox="1"/>
              <p:nvPr/>
            </p:nvSpPr>
            <p:spPr>
              <a:xfrm>
                <a:off x="7485989" y="54295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4"/>
              <p:cNvSpPr txBox="1"/>
              <p:nvPr/>
            </p:nvSpPr>
            <p:spPr>
              <a:xfrm>
                <a:off x="6116241" y="5986392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4"/>
              <p:cNvSpPr txBox="1"/>
              <p:nvPr/>
            </p:nvSpPr>
            <p:spPr>
              <a:xfrm>
                <a:off x="7477011" y="5984638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8" name="Google Shape;238;p34"/>
              <p:cNvCxnSpPr/>
              <p:nvPr/>
            </p:nvCxnSpPr>
            <p:spPr>
              <a:xfrm rot="10800000">
                <a:off x="6710516" y="4586748"/>
                <a:ext cx="1734" cy="128607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9" name="Google Shape;239;p34"/>
              <p:cNvCxnSpPr/>
              <p:nvPr/>
            </p:nvCxnSpPr>
            <p:spPr>
              <a:xfrm>
                <a:off x="5851324" y="4586748"/>
                <a:ext cx="860926" cy="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40" name="Google Shape;240;p34"/>
              <p:cNvCxnSpPr/>
              <p:nvPr/>
            </p:nvCxnSpPr>
            <p:spPr>
              <a:xfrm rot="10800000" flipH="1">
                <a:off x="5851324" y="4491885"/>
                <a:ext cx="2230674" cy="1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41" name="Google Shape;241;p34"/>
              <p:cNvCxnSpPr>
                <a:stCxn id="227" idx="0"/>
              </p:cNvCxnSpPr>
              <p:nvPr/>
            </p:nvCxnSpPr>
            <p:spPr>
              <a:xfrm rot="10800000">
                <a:off x="8081999" y="4491056"/>
                <a:ext cx="0" cy="2247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2" name="Google Shape;242;p34"/>
              <p:cNvSpPr txBox="1"/>
              <p:nvPr/>
            </p:nvSpPr>
            <p:spPr>
              <a:xfrm>
                <a:off x="4729876" y="4358144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mean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4"/>
              <p:cNvSpPr txBox="1"/>
              <p:nvPr/>
            </p:nvSpPr>
            <p:spPr>
              <a:xfrm>
                <a:off x="4729876" y="5119703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4"/>
              <p:cNvSpPr txBox="1"/>
              <p:nvPr/>
            </p:nvSpPr>
            <p:spPr>
              <a:xfrm>
                <a:off x="4730943" y="5726722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5" name="Google Shape;245;p34"/>
              <p:cNvCxnSpPr>
                <a:stCxn id="223" idx="2"/>
                <a:endCxn id="243" idx="0"/>
              </p:cNvCxnSpPr>
              <p:nvPr/>
            </p:nvCxnSpPr>
            <p:spPr>
              <a:xfrm>
                <a:off x="5325887" y="4877790"/>
                <a:ext cx="0" cy="242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6" name="Google Shape;246;p34"/>
              <p:cNvCxnSpPr>
                <a:stCxn id="224" idx="2"/>
                <a:endCxn id="244" idx="0"/>
              </p:cNvCxnSpPr>
              <p:nvPr/>
            </p:nvCxnSpPr>
            <p:spPr>
              <a:xfrm>
                <a:off x="5325887" y="5465511"/>
                <a:ext cx="1200" cy="2613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7" name="Google Shape;247;p34"/>
              <p:cNvCxnSpPr>
                <a:stCxn id="225" idx="2"/>
              </p:cNvCxnSpPr>
              <p:nvPr/>
            </p:nvCxnSpPr>
            <p:spPr>
              <a:xfrm>
                <a:off x="5325885" y="6053232"/>
                <a:ext cx="0" cy="608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" name="Google Shape;248;p34"/>
              <p:cNvCxnSpPr/>
              <p:nvPr/>
            </p:nvCxnSpPr>
            <p:spPr>
              <a:xfrm rot="10800000" flipH="1">
                <a:off x="5322749" y="6660251"/>
                <a:ext cx="2759249" cy="1045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9" name="Google Shape;249;p34"/>
              <p:cNvCxnSpPr>
                <a:stCxn id="228" idx="2"/>
              </p:cNvCxnSpPr>
              <p:nvPr/>
            </p:nvCxnSpPr>
            <p:spPr>
              <a:xfrm>
                <a:off x="6703942" y="6543268"/>
                <a:ext cx="0" cy="1179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50" name="Google Shape;250;p34"/>
              <p:cNvCxnSpPr>
                <a:stCxn id="229" idx="2"/>
              </p:cNvCxnSpPr>
              <p:nvPr/>
            </p:nvCxnSpPr>
            <p:spPr>
              <a:xfrm>
                <a:off x="8081999" y="6543267"/>
                <a:ext cx="0" cy="1173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51" name="Google Shape;251;p34"/>
              <p:cNvCxnSpPr/>
              <p:nvPr/>
            </p:nvCxnSpPr>
            <p:spPr>
              <a:xfrm rot="10800000">
                <a:off x="5605462" y="5025223"/>
                <a:ext cx="573041" cy="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2" name="Google Shape;252;p34"/>
              <p:cNvCxnSpPr/>
              <p:nvPr/>
            </p:nvCxnSpPr>
            <p:spPr>
              <a:xfrm>
                <a:off x="5605462" y="5025223"/>
                <a:ext cx="0" cy="105431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3" name="Google Shape;253;p34"/>
              <p:cNvCxnSpPr/>
              <p:nvPr/>
            </p:nvCxnSpPr>
            <p:spPr>
              <a:xfrm flipH="1">
                <a:off x="6048845" y="4633265"/>
                <a:ext cx="2024176" cy="16414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" name="Google Shape;254;p34"/>
              <p:cNvCxnSpPr/>
              <p:nvPr/>
            </p:nvCxnSpPr>
            <p:spPr>
              <a:xfrm>
                <a:off x="6048845" y="4641472"/>
                <a:ext cx="0" cy="6374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5" name="Google Shape;255;p34"/>
              <p:cNvCxnSpPr/>
              <p:nvPr/>
            </p:nvCxnSpPr>
            <p:spPr>
              <a:xfrm rot="10800000">
                <a:off x="5921894" y="5277056"/>
                <a:ext cx="126951" cy="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6" name="Google Shape;256;p34"/>
              <p:cNvCxnSpPr>
                <a:stCxn id="228" idx="0"/>
                <a:endCxn id="230" idx="2"/>
              </p:cNvCxnSpPr>
              <p:nvPr/>
            </p:nvCxnSpPr>
            <p:spPr>
              <a:xfrm rot="10800000">
                <a:off x="6703942" y="5775555"/>
                <a:ext cx="0" cy="92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7" name="Google Shape;257;p34"/>
              <p:cNvCxnSpPr/>
              <p:nvPr/>
            </p:nvCxnSpPr>
            <p:spPr>
              <a:xfrm rot="10800000">
                <a:off x="6702372" y="5373639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8" name="Google Shape;258;p34"/>
              <p:cNvCxnSpPr/>
              <p:nvPr/>
            </p:nvCxnSpPr>
            <p:spPr>
              <a:xfrm rot="10800000">
                <a:off x="8081998" y="5384065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9" name="Google Shape;259;p34"/>
              <p:cNvCxnSpPr/>
              <p:nvPr/>
            </p:nvCxnSpPr>
            <p:spPr>
              <a:xfrm rot="10800000">
                <a:off x="8081998" y="5784311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260" name="Google Shape;260;p34"/>
            <p:cNvSpPr txBox="1"/>
            <p:nvPr/>
          </p:nvSpPr>
          <p:spPr>
            <a:xfrm>
              <a:off x="1199473" y="1894894"/>
              <a:ext cx="1672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(not our focus)</a:t>
              </a:r>
              <a:endPara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40" y="812378"/>
            <a:ext cx="849924" cy="8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we have done</a:t>
            </a:r>
            <a:endParaRPr dirty="0"/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4" name="Google Shape;204;p34"/>
          <p:cNvGrpSpPr/>
          <p:nvPr/>
        </p:nvGrpSpPr>
        <p:grpSpPr>
          <a:xfrm>
            <a:off x="340494" y="1380419"/>
            <a:ext cx="8436794" cy="3379485"/>
            <a:chOff x="340494" y="1840558"/>
            <a:chExt cx="8436794" cy="4505980"/>
          </a:xfrm>
        </p:grpSpPr>
        <p:sp>
          <p:nvSpPr>
            <p:cNvPr id="208" name="Google Shape;208;p34"/>
            <p:cNvSpPr/>
            <p:nvPr/>
          </p:nvSpPr>
          <p:spPr>
            <a:xfrm>
              <a:off x="2383918" y="3136558"/>
              <a:ext cx="2160000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Distributed Training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4703464" y="3120852"/>
              <a:ext cx="1943465" cy="720000"/>
            </a:xfrm>
            <a:prstGeom prst="rect">
              <a:avLst/>
            </a:prstGeom>
            <a:solidFill>
              <a:srgbClr val="92D050"/>
            </a:solidFill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Asynchronous </a:t>
              </a: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34"/>
            <p:cNvCxnSpPr/>
            <p:nvPr/>
          </p:nvCxnSpPr>
          <p:spPr>
            <a:xfrm>
              <a:off x="5408424" y="1840558"/>
              <a:ext cx="0" cy="0"/>
            </a:xfrm>
            <a:prstGeom prst="straightConnector1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1" name="Google Shape;221;p34"/>
            <p:cNvSpPr txBox="1"/>
            <p:nvPr/>
          </p:nvSpPr>
          <p:spPr>
            <a:xfrm>
              <a:off x="340494" y="4774429"/>
              <a:ext cx="4089380" cy="92333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DDL vs </a:t>
              </a:r>
              <a:r>
                <a:rPr lang="en-US" sz="1800" b="1" i="0" u="none" strike="noStrike" cap="none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Tensorflow</a:t>
              </a: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Distributed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Deploy to the edge</a:t>
              </a:r>
              <a:endParaRPr dirty="0"/>
            </a:p>
          </p:txBody>
        </p:sp>
        <p:grpSp>
          <p:nvGrpSpPr>
            <p:cNvPr id="222" name="Google Shape;222;p34"/>
            <p:cNvGrpSpPr/>
            <p:nvPr/>
          </p:nvGrpSpPr>
          <p:grpSpPr>
            <a:xfrm>
              <a:off x="4829157" y="3918795"/>
              <a:ext cx="3948131" cy="2427743"/>
              <a:chOff x="4729876" y="4233589"/>
              <a:chExt cx="3948131" cy="2427743"/>
            </a:xfrm>
          </p:grpSpPr>
          <p:sp>
            <p:nvSpPr>
              <p:cNvPr id="223" name="Google Shape;223;p34"/>
              <p:cNvSpPr/>
              <p:nvPr/>
            </p:nvSpPr>
            <p:spPr>
              <a:xfrm>
                <a:off x="4800448" y="4233589"/>
                <a:ext cx="1050877" cy="644201"/>
              </a:xfrm>
              <a:prstGeom prst="roundRect">
                <a:avLst>
                  <a:gd name="adj" fmla="val 16667"/>
                </a:avLst>
              </a:prstGeom>
              <a:solidFill>
                <a:srgbClr val="3C8C92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4800448" y="5155239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71BEC4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4800447" y="5742960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9DD2D6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6178504" y="4715756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D0D0EF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7556560" y="4715756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D0D0EF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6178504" y="5867655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7373D1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7556560" y="5867654"/>
                <a:ext cx="1050877" cy="675613"/>
              </a:xfrm>
              <a:prstGeom prst="roundRect">
                <a:avLst>
                  <a:gd name="adj" fmla="val 16667"/>
                </a:avLst>
              </a:prstGeom>
              <a:solidFill>
                <a:srgbClr val="7373D1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6178503" y="5465511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A2A2E0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7547582" y="5465511"/>
                <a:ext cx="1050877" cy="310272"/>
              </a:xfrm>
              <a:prstGeom prst="roundRect">
                <a:avLst>
                  <a:gd name="adj" fmla="val 16667"/>
                </a:avLst>
              </a:prstGeom>
              <a:solidFill>
                <a:srgbClr val="A2A2E0"/>
              </a:solidFill>
              <a:ln w="9525" cap="flat" cmpd="sng">
                <a:solidFill>
                  <a:srgbClr val="D0D0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4"/>
              <p:cNvSpPr txBox="1"/>
              <p:nvPr/>
            </p:nvSpPr>
            <p:spPr>
              <a:xfrm>
                <a:off x="6107932" y="48449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gradients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 txBox="1"/>
              <p:nvPr/>
            </p:nvSpPr>
            <p:spPr>
              <a:xfrm>
                <a:off x="7485989" y="48449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gradients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4"/>
              <p:cNvSpPr txBox="1"/>
              <p:nvPr/>
            </p:nvSpPr>
            <p:spPr>
              <a:xfrm>
                <a:off x="6116241" y="5429819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4"/>
              <p:cNvSpPr txBox="1"/>
              <p:nvPr/>
            </p:nvSpPr>
            <p:spPr>
              <a:xfrm>
                <a:off x="7485989" y="5429595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4"/>
              <p:cNvSpPr txBox="1"/>
              <p:nvPr/>
            </p:nvSpPr>
            <p:spPr>
              <a:xfrm>
                <a:off x="6116241" y="5986392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4"/>
              <p:cNvSpPr txBox="1"/>
              <p:nvPr/>
            </p:nvSpPr>
            <p:spPr>
              <a:xfrm>
                <a:off x="7477011" y="5984638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1" name="Google Shape;241;p34"/>
              <p:cNvCxnSpPr>
                <a:stCxn id="227" idx="0"/>
              </p:cNvCxnSpPr>
              <p:nvPr/>
            </p:nvCxnSpPr>
            <p:spPr>
              <a:xfrm flipH="1" flipV="1">
                <a:off x="8081997" y="4633265"/>
                <a:ext cx="2" cy="82491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2" name="Google Shape;242;p34"/>
              <p:cNvSpPr txBox="1"/>
              <p:nvPr/>
            </p:nvSpPr>
            <p:spPr>
              <a:xfrm>
                <a:off x="4729876" y="4358144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mean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4"/>
              <p:cNvSpPr txBox="1"/>
              <p:nvPr/>
            </p:nvSpPr>
            <p:spPr>
              <a:xfrm>
                <a:off x="4729876" y="5119703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4"/>
              <p:cNvSpPr txBox="1"/>
              <p:nvPr/>
            </p:nvSpPr>
            <p:spPr>
              <a:xfrm>
                <a:off x="4730943" y="5726722"/>
                <a:ext cx="11920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5" name="Google Shape;245;p34"/>
              <p:cNvCxnSpPr>
                <a:stCxn id="223" idx="2"/>
                <a:endCxn id="243" idx="0"/>
              </p:cNvCxnSpPr>
              <p:nvPr/>
            </p:nvCxnSpPr>
            <p:spPr>
              <a:xfrm>
                <a:off x="5325887" y="4877790"/>
                <a:ext cx="0" cy="242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6" name="Google Shape;246;p34"/>
              <p:cNvCxnSpPr>
                <a:stCxn id="224" idx="2"/>
                <a:endCxn id="244" idx="0"/>
              </p:cNvCxnSpPr>
              <p:nvPr/>
            </p:nvCxnSpPr>
            <p:spPr>
              <a:xfrm>
                <a:off x="5325887" y="5465511"/>
                <a:ext cx="1200" cy="2613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7" name="Google Shape;247;p34"/>
              <p:cNvCxnSpPr>
                <a:stCxn id="225" idx="2"/>
              </p:cNvCxnSpPr>
              <p:nvPr/>
            </p:nvCxnSpPr>
            <p:spPr>
              <a:xfrm>
                <a:off x="5325885" y="6053232"/>
                <a:ext cx="0" cy="608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" name="Google Shape;248;p34"/>
              <p:cNvCxnSpPr/>
              <p:nvPr/>
            </p:nvCxnSpPr>
            <p:spPr>
              <a:xfrm rot="10800000" flipH="1">
                <a:off x="5322749" y="6660251"/>
                <a:ext cx="2759249" cy="1045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9" name="Google Shape;249;p34"/>
              <p:cNvCxnSpPr>
                <a:stCxn id="228" idx="2"/>
              </p:cNvCxnSpPr>
              <p:nvPr/>
            </p:nvCxnSpPr>
            <p:spPr>
              <a:xfrm>
                <a:off x="6703942" y="6543268"/>
                <a:ext cx="0" cy="1179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50" name="Google Shape;250;p34"/>
              <p:cNvCxnSpPr>
                <a:stCxn id="229" idx="2"/>
              </p:cNvCxnSpPr>
              <p:nvPr/>
            </p:nvCxnSpPr>
            <p:spPr>
              <a:xfrm>
                <a:off x="8081999" y="6543267"/>
                <a:ext cx="0" cy="1173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51" name="Google Shape;251;p34"/>
              <p:cNvCxnSpPr/>
              <p:nvPr/>
            </p:nvCxnSpPr>
            <p:spPr>
              <a:xfrm rot="10800000">
                <a:off x="5605462" y="5025223"/>
                <a:ext cx="573041" cy="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2" name="Google Shape;252;p34"/>
              <p:cNvCxnSpPr/>
              <p:nvPr/>
            </p:nvCxnSpPr>
            <p:spPr>
              <a:xfrm>
                <a:off x="5605462" y="5025223"/>
                <a:ext cx="0" cy="105431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3" name="Google Shape;253;p34"/>
              <p:cNvCxnSpPr/>
              <p:nvPr/>
            </p:nvCxnSpPr>
            <p:spPr>
              <a:xfrm flipH="1">
                <a:off x="6048845" y="4633265"/>
                <a:ext cx="2024176" cy="16414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" name="Google Shape;254;p34"/>
              <p:cNvCxnSpPr/>
              <p:nvPr/>
            </p:nvCxnSpPr>
            <p:spPr>
              <a:xfrm>
                <a:off x="6048845" y="4641472"/>
                <a:ext cx="0" cy="6374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5" name="Google Shape;255;p34"/>
              <p:cNvCxnSpPr/>
              <p:nvPr/>
            </p:nvCxnSpPr>
            <p:spPr>
              <a:xfrm rot="10800000">
                <a:off x="5921894" y="5277056"/>
                <a:ext cx="126951" cy="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rgbClr val="6342EE"/>
                </a:solidFill>
                <a:prstDash val="dash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6" name="Google Shape;256;p34"/>
              <p:cNvCxnSpPr>
                <a:stCxn id="228" idx="0"/>
                <a:endCxn id="230" idx="2"/>
              </p:cNvCxnSpPr>
              <p:nvPr/>
            </p:nvCxnSpPr>
            <p:spPr>
              <a:xfrm rot="10800000">
                <a:off x="6703942" y="5775555"/>
                <a:ext cx="0" cy="92100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7" name="Google Shape;257;p34"/>
              <p:cNvCxnSpPr/>
              <p:nvPr/>
            </p:nvCxnSpPr>
            <p:spPr>
              <a:xfrm rot="10800000">
                <a:off x="6702372" y="5373639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8" name="Google Shape;258;p34"/>
              <p:cNvCxnSpPr/>
              <p:nvPr/>
            </p:nvCxnSpPr>
            <p:spPr>
              <a:xfrm rot="10800000">
                <a:off x="8081998" y="5384065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9" name="Google Shape;259;p34"/>
              <p:cNvCxnSpPr/>
              <p:nvPr/>
            </p:nvCxnSpPr>
            <p:spPr>
              <a:xfrm rot="10800000">
                <a:off x="8081998" y="5784311"/>
                <a:ext cx="1" cy="91872"/>
              </a:xfrm>
              <a:prstGeom prst="straightConnector1">
                <a:avLst/>
              </a:prstGeom>
              <a:solidFill>
                <a:srgbClr val="DDDDDD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" name="矩形 1"/>
          <p:cNvSpPr/>
          <p:nvPr/>
        </p:nvSpPr>
        <p:spPr>
          <a:xfrm>
            <a:off x="2306782" y="2150918"/>
            <a:ext cx="4395354" cy="800100"/>
          </a:xfrm>
          <a:prstGeom prst="rect">
            <a:avLst/>
          </a:prstGeom>
          <a:noFill/>
          <a:ln>
            <a:solidFill>
              <a:srgbClr val="634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6717333" y="245205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Train on Huckleberry</a:t>
            </a:r>
            <a:endParaRPr lang="en-US" sz="1800" dirty="0"/>
          </a:p>
        </p:txBody>
      </p:sp>
      <p:sp>
        <p:nvSpPr>
          <p:cNvPr id="7" name="下箭头 6"/>
          <p:cNvSpPr/>
          <p:nvPr/>
        </p:nvSpPr>
        <p:spPr>
          <a:xfrm rot="10800000">
            <a:off x="4412046" y="1683828"/>
            <a:ext cx="399283" cy="408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文本框 65"/>
          <p:cNvSpPr txBox="1"/>
          <p:nvPr/>
        </p:nvSpPr>
        <p:spPr>
          <a:xfrm>
            <a:off x="5010764" y="106183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Do inference on </a:t>
            </a:r>
            <a:r>
              <a:rPr lang="en-US" sz="1800" dirty="0" err="1" smtClean="0"/>
              <a:t>Nano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43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NVLink</a:t>
            </a:r>
            <a:r>
              <a:rPr lang="en-US" dirty="0" smtClean="0"/>
              <a:t> on Huckleberry</a:t>
            </a:r>
            <a:endParaRPr dirty="0"/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54" y="936081"/>
            <a:ext cx="5445468" cy="36303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9220" y="4800004"/>
            <a:ext cx="4025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https://www.nvidia.com/en-us/data-center/nvlink/</a:t>
            </a:r>
          </a:p>
        </p:txBody>
      </p:sp>
    </p:spTree>
    <p:extLst>
      <p:ext uri="{BB962C8B-B14F-4D97-AF65-F5344CB8AC3E}">
        <p14:creationId xmlns:p14="http://schemas.microsoft.com/office/powerpoint/2010/main" val="182386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1611313" y="77391"/>
            <a:ext cx="6000750" cy="62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TensorRT</a:t>
            </a:r>
            <a:r>
              <a:rPr lang="en-US" dirty="0" smtClean="0"/>
              <a:t> on </a:t>
            </a:r>
            <a:r>
              <a:rPr lang="en-US" dirty="0" err="1" smtClean="0"/>
              <a:t>Nano</a:t>
            </a:r>
            <a:endParaRPr dirty="0"/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529638" y="4905375"/>
            <a:ext cx="495300" cy="2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268;p35"/>
          <p:cNvSpPr txBox="1">
            <a:spLocks noGrp="1"/>
          </p:cNvSpPr>
          <p:nvPr>
            <p:ph type="body" idx="1"/>
          </p:nvPr>
        </p:nvSpPr>
        <p:spPr>
          <a:xfrm>
            <a:off x="-1743" y="758535"/>
            <a:ext cx="9145743" cy="422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646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1" dirty="0" smtClean="0"/>
              <a:t>C++ library for high performance inference</a:t>
            </a:r>
            <a:endParaRPr sz="2000" b="1" dirty="0">
              <a:solidFill>
                <a:srgbClr val="000000"/>
              </a:solidFill>
            </a:endParaRPr>
          </a:p>
          <a:p>
            <a:pPr marL="685800" lvl="1" indent="-646747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Prerequisites</a:t>
            </a:r>
            <a:endParaRPr sz="2000" dirty="0" smtClean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r>
              <a:rPr lang="en-US" sz="1800" dirty="0" smtClean="0"/>
              <a:t>            - Although </a:t>
            </a:r>
            <a:r>
              <a:rPr lang="en-US" sz="1800" dirty="0" err="1" smtClean="0"/>
              <a:t>Tenso</a:t>
            </a:r>
            <a:r>
              <a:rPr lang="en-US" altLang="zh-CN" sz="1800" dirty="0" err="1" smtClean="0"/>
              <a:t>rRT</a:t>
            </a:r>
            <a:r>
              <a:rPr lang="en-US" altLang="zh-CN" sz="1800" dirty="0" smtClean="0"/>
              <a:t> has been installed, it requires several python packages to</a:t>
            </a:r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   be installed</a:t>
            </a:r>
          </a:p>
          <a:p>
            <a:pPr marL="685800" lvl="1" indent="-646747">
              <a:spcBef>
                <a:spcPts val="403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Steps</a:t>
            </a:r>
          </a:p>
          <a:p>
            <a:pPr marL="39053" lvl="1" indent="0">
              <a:spcBef>
                <a:spcPts val="403"/>
              </a:spcBef>
              <a:buClr>
                <a:srgbClr val="000000"/>
              </a:buClr>
              <a:buSzPts val="1400"/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     - Create a </a:t>
            </a:r>
            <a:r>
              <a:rPr lang="en-US" sz="2000" dirty="0" err="1" smtClean="0">
                <a:solidFill>
                  <a:srgbClr val="000000"/>
                </a:solidFill>
              </a:rPr>
              <a:t>TensorRT</a:t>
            </a:r>
            <a:r>
              <a:rPr lang="en-US" sz="2000" dirty="0" smtClean="0">
                <a:solidFill>
                  <a:srgbClr val="000000"/>
                </a:solidFill>
              </a:rPr>
              <a:t> network: import the model using the </a:t>
            </a:r>
            <a:r>
              <a:rPr lang="en-US" sz="2000" dirty="0" err="1" smtClean="0">
                <a:solidFill>
                  <a:srgbClr val="000000"/>
                </a:solidFill>
              </a:rPr>
              <a:t>TensorRT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pPr marL="39053" lvl="1" indent="0">
              <a:spcBef>
                <a:spcPts val="403"/>
              </a:spcBef>
              <a:buClr>
                <a:srgbClr val="000000"/>
              </a:buClr>
              <a:buSzPts val="1400"/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       parser</a:t>
            </a:r>
          </a:p>
          <a:p>
            <a:pPr marL="39053" lvl="1" indent="0">
              <a:spcBef>
                <a:spcPts val="403"/>
              </a:spcBef>
              <a:buClr>
                <a:srgbClr val="000000"/>
              </a:buClr>
              <a:buSzPts val="1400"/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     - Build an engine and perform interference: </a:t>
            </a:r>
            <a:r>
              <a:rPr lang="en-US" sz="2000" dirty="0" err="1" smtClean="0">
                <a:solidFill>
                  <a:srgbClr val="000000"/>
                </a:solidFill>
              </a:rPr>
              <a:t>tensorRT</a:t>
            </a:r>
            <a:r>
              <a:rPr lang="en-US" sz="2000" dirty="0" smtClean="0">
                <a:solidFill>
                  <a:srgbClr val="000000"/>
                </a:solidFill>
              </a:rPr>
              <a:t> can optimize the </a:t>
            </a:r>
          </a:p>
          <a:p>
            <a:pPr marL="39053" lvl="1" indent="0">
              <a:spcBef>
                <a:spcPts val="403"/>
              </a:spcBef>
              <a:buClr>
                <a:srgbClr val="000000"/>
              </a:buClr>
              <a:buSzPts val="1400"/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       network and accelerate the inference</a:t>
            </a:r>
          </a:p>
          <a:p>
            <a:pPr marL="39053" lvl="1" indent="0">
              <a:spcBef>
                <a:spcPts val="403"/>
              </a:spcBef>
              <a:buClr>
                <a:srgbClr val="000000"/>
              </a:buClr>
              <a:buSzPts val="1400"/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     - Store the engine for later use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ts val="2015"/>
              <a:buFont typeface="Arial"/>
              <a:buNone/>
            </a:pPr>
            <a:endParaRPr sz="1800" dirty="0" smtClean="0"/>
          </a:p>
          <a:p>
            <a:pPr marL="0" lvl="1" indent="0" algn="l" rtl="0">
              <a:lnSpc>
                <a:spcPct val="100000"/>
              </a:lnSpc>
              <a:spcBef>
                <a:spcPts val="403"/>
              </a:spcBef>
              <a:spcAft>
                <a:spcPts val="0"/>
              </a:spcAft>
              <a:buClr>
                <a:srgbClr val="000000"/>
              </a:buClr>
              <a:buSzPts val="2015"/>
              <a:buFont typeface="Arial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394056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3talk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5A87B4"/>
      </a:hlink>
      <a:folHlink>
        <a:srgbClr val="5A87B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570</Words>
  <Application>Microsoft Office PowerPoint</Application>
  <PresentationFormat>全屏显示(16:9)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Simple Light</vt:lpstr>
      <vt:lpstr>S3talk</vt:lpstr>
      <vt:lpstr>PowerPoint 演示文稿</vt:lpstr>
      <vt:lpstr>Background</vt:lpstr>
      <vt:lpstr>Methods</vt:lpstr>
      <vt:lpstr>Performance Evaluation (1/2)</vt:lpstr>
      <vt:lpstr>Performance Evaluation (1/2)</vt:lpstr>
      <vt:lpstr>Acceleration &amp; Parallelisms</vt:lpstr>
      <vt:lpstr>What we have done</vt:lpstr>
      <vt:lpstr>NVLink on Huckleberry</vt:lpstr>
      <vt:lpstr>TensorRT on Nano</vt:lpstr>
      <vt:lpstr>Training on Huckleberry</vt:lpstr>
      <vt:lpstr>Training History</vt:lpstr>
      <vt:lpstr>Deploy to the Nano</vt:lpstr>
      <vt:lpstr>More thoughts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薛伟诚</dc:creator>
  <cp:lastModifiedBy>薛 伟诚</cp:lastModifiedBy>
  <cp:revision>55</cp:revision>
  <dcterms:modified xsi:type="dcterms:W3CDTF">2019-11-08T05:07:55Z</dcterms:modified>
</cp:coreProperties>
</file>